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7F81EB-3073-6399-E660-0C582916B1BA}" v="663" dt="2025-04-13T14:48:57.772"/>
    <p1510:client id="{36AD772B-E95D-D9BB-825E-AA7AE77A2C27}" v="256" dt="2025-04-13T14:41:33.8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forest fire at night&#10;&#10;AI-generated content may be incorrect.">
            <a:extLst>
              <a:ext uri="{FF2B5EF4-FFF2-40B4-BE49-F238E27FC236}">
                <a16:creationId xmlns:a16="http://schemas.microsoft.com/office/drawing/2014/main" id="{E34AF1E3-D2DF-920D-B42F-020273FCD51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Times New Roman"/>
                <a:cs typeface="Arial"/>
              </a:rPr>
              <a:t>YQuantum 2025 Team NAP</a:t>
            </a: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  <a:p>
            <a:r>
              <a:rPr lang="en-US">
                <a:solidFill>
                  <a:srgbClr val="FFFFFF"/>
                </a:solidFill>
                <a:latin typeface="Times New Roman"/>
                <a:cs typeface="Arial"/>
              </a:rPr>
              <a:t>Tahoe Quantum Wildfire Response</a:t>
            </a:r>
            <a:endParaRPr lang="en-US">
              <a:solidFill>
                <a:srgbClr val="FFFFFF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machine&#10;&#10;AI-generated content may be incorrect.">
            <a:extLst>
              <a:ext uri="{FF2B5EF4-FFF2-40B4-BE49-F238E27FC236}">
                <a16:creationId xmlns:a16="http://schemas.microsoft.com/office/drawing/2014/main" id="{E7C10E55-14D9-322D-83D7-8E559B289B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91" r="439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4E91D-092E-E278-96C1-D282FFFE3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latin typeface="Times New Roman"/>
                <a:cs typeface="Times New Roman"/>
              </a:rPr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BC2F3-814B-8D91-4215-4199957732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000">
                <a:latin typeface="Times New Roman"/>
                <a:cs typeface="Times New Roman"/>
              </a:rPr>
              <a:t>Resource allocation problem statement: A fire is rapidly spreading within an area and firemen, along with their resources, must be allocated to the fires while ensuring that adequate manpower is at each fire at a reasonable time.</a:t>
            </a:r>
            <a:endParaRPr lang="en-US"/>
          </a:p>
          <a:p>
            <a:r>
              <a:rPr lang="en-US" sz="2000">
                <a:latin typeface="Times New Roman"/>
                <a:cs typeface="Times New Roman"/>
              </a:rPr>
              <a:t>Allocating teams to wildfire outbreaks based on numerous parameters.</a:t>
            </a:r>
          </a:p>
          <a:p>
            <a:r>
              <a:rPr lang="en-US" sz="2000">
                <a:latin typeface="Times New Roman"/>
                <a:cs typeface="Times New Roman"/>
              </a:rPr>
              <a:t>Expandable system that can integrate more factors, based on more available data.</a:t>
            </a:r>
          </a:p>
        </p:txBody>
      </p:sp>
    </p:spTree>
    <p:extLst>
      <p:ext uri="{BB962C8B-B14F-4D97-AF65-F5344CB8AC3E}">
        <p14:creationId xmlns:p14="http://schemas.microsoft.com/office/powerpoint/2010/main" val="2736148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C0B02C-BC3F-ADA7-1FC4-18AED9FBD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E0F92-28E3-6C39-8044-1E8D18DD8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203" y="157060"/>
            <a:ext cx="3788996" cy="15596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200"/>
              <a:t>Quadratic Unconstrained Binary Optimization</a:t>
            </a:r>
            <a:endParaRPr lang="en-US"/>
          </a:p>
        </p:txBody>
      </p:sp>
      <p:pic>
        <p:nvPicPr>
          <p:cNvPr id="7" name="Content Placeholder 6" descr="A diagram of a network&#10;&#10;AI-generated content may be incorrect.">
            <a:extLst>
              <a:ext uri="{FF2B5EF4-FFF2-40B4-BE49-F238E27FC236}">
                <a16:creationId xmlns:a16="http://schemas.microsoft.com/office/drawing/2014/main" id="{2F680C46-F455-D563-F8B7-DA81EC12B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343"/>
          <a:stretch/>
        </p:blipFill>
        <p:spPr>
          <a:xfrm>
            <a:off x="20" y="-3"/>
            <a:ext cx="7576437" cy="685799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3193FD5-6A49-7562-EA76-F15D42E15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5181888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7D424DC-BB2A-F0B4-51FA-35E80D501104}"/>
              </a:ext>
            </a:extLst>
          </p:cNvPr>
          <p:cNvSpPr txBox="1"/>
          <p:nvPr/>
        </p:nvSpPr>
        <p:spPr>
          <a:xfrm>
            <a:off x="370416" y="2116666"/>
            <a:ext cx="2931583" cy="12700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1BA080-14F2-C39E-2ACE-2A6AB27EAC2A}"/>
              </a:ext>
            </a:extLst>
          </p:cNvPr>
          <p:cNvSpPr txBox="1"/>
          <p:nvPr/>
        </p:nvSpPr>
        <p:spPr>
          <a:xfrm>
            <a:off x="8032749" y="2630087"/>
            <a:ext cx="3896473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imes New Roman"/>
                <a:cs typeface="Times New Roman"/>
              </a:rPr>
              <a:t>Objective Term - We want to minimize the “cost” where</a:t>
            </a:r>
          </a:p>
          <a:p>
            <a:r>
              <a:rPr lang="en-US" err="1">
                <a:latin typeface="Times New Roman"/>
                <a:cs typeface="Times New Roman"/>
              </a:rPr>
              <a:t>Cost</a:t>
            </a:r>
            <a:r>
              <a:rPr lang="en-US" baseline="-25000" err="1">
                <a:latin typeface="Times New Roman"/>
                <a:cs typeface="Times New Roman"/>
              </a:rPr>
              <a:t>ij</a:t>
            </a:r>
            <a:r>
              <a:rPr lang="en-US">
                <a:latin typeface="Times New Roman"/>
                <a:cs typeface="Times New Roman"/>
              </a:rPr>
              <a:t> = </a:t>
            </a:r>
            <a:r>
              <a:rPr lang="en-US" err="1">
                <a:latin typeface="Times New Roman"/>
                <a:cs typeface="Times New Roman"/>
              </a:rPr>
              <a:t>Distance</a:t>
            </a:r>
            <a:r>
              <a:rPr lang="en-US" baseline="-25000" err="1">
                <a:latin typeface="Times New Roman"/>
                <a:cs typeface="Times New Roman"/>
              </a:rPr>
              <a:t>ij</a:t>
            </a:r>
            <a:r>
              <a:rPr lang="en-US">
                <a:latin typeface="Times New Roman"/>
                <a:cs typeface="Times New Roman"/>
              </a:rPr>
              <a:t> × (</a:t>
            </a:r>
            <a:r>
              <a:rPr lang="en-US" err="1">
                <a:latin typeface="Times New Roman"/>
                <a:cs typeface="Times New Roman"/>
              </a:rPr>
              <a:t>Ability</a:t>
            </a:r>
            <a:r>
              <a:rPr lang="en-US" baseline="-25000" err="1">
                <a:latin typeface="Times New Roman"/>
                <a:cs typeface="Times New Roman"/>
              </a:rPr>
              <a:t>i</a:t>
            </a:r>
            <a:r>
              <a:rPr lang="en-US">
                <a:latin typeface="Times New Roman"/>
                <a:cs typeface="Times New Roman"/>
              </a:rPr>
              <a:t>/</a:t>
            </a:r>
            <a:r>
              <a:rPr lang="en-US" err="1">
                <a:latin typeface="Times New Roman"/>
                <a:cs typeface="Times New Roman"/>
              </a:rPr>
              <a:t>Severity</a:t>
            </a:r>
            <a:r>
              <a:rPr lang="en-US" baseline="-25000" err="1">
                <a:latin typeface="Times New Roman"/>
                <a:cs typeface="Times New Roman"/>
              </a:rPr>
              <a:t>j</a:t>
            </a:r>
            <a:r>
              <a:rPr lang="en-US">
                <a:latin typeface="Times New Roman"/>
                <a:cs typeface="Times New Roman"/>
              </a:rPr>
              <a:t> )</a:t>
            </a:r>
          </a:p>
          <a:p>
            <a:endParaRPr lang="en-US">
              <a:latin typeface="Times New Roman"/>
              <a:cs typeface="Times New Roman"/>
            </a:endParaRPr>
          </a:p>
          <a:p>
            <a:r>
              <a:rPr lang="en-US">
                <a:latin typeface="Times New Roman"/>
                <a:cs typeface="Times New Roman"/>
              </a:rPr>
              <a:t>Penalty Term - Penalties are proportional to the “fire constraints” and “team constraints”</a:t>
            </a: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136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BC44BB-8440-1CEA-FDAC-9CC25A6D6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F6B0-0ED9-8BBA-572C-FFF635B11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US" sz="4000">
                <a:latin typeface="Times New Roman"/>
                <a:cs typeface="Arial"/>
              </a:rPr>
              <a:t>Quantum Annealing</a:t>
            </a:r>
            <a:endParaRPr lang="en-US" sz="4000">
              <a:latin typeface="Times New Roman"/>
            </a:endParaRPr>
          </a:p>
        </p:txBody>
      </p:sp>
      <p:pic>
        <p:nvPicPr>
          <p:cNvPr id="4" name="Content Placeholder 3" descr="A diagram of a circular object with arrows and text&#10;&#10;AI-generated content may be incorrect.">
            <a:extLst>
              <a:ext uri="{FF2B5EF4-FFF2-40B4-BE49-F238E27FC236}">
                <a16:creationId xmlns:a16="http://schemas.microsoft.com/office/drawing/2014/main" id="{A250EE3F-0B90-E17C-5C5E-A6F8E256D1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97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6598A82A-27DC-5588-3BFC-07E53E8CA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19536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Times New Roman"/>
                <a:cs typeface="Times New Roman"/>
              </a:rPr>
              <a:t>The problem Hamiltonian represents this optimal solution.</a:t>
            </a:r>
            <a:endParaRPr lang="en-US" sz="2000">
              <a:latin typeface="Aptos" panose="020B0004020202020204"/>
              <a:cs typeface="Times New Roman"/>
            </a:endParaRPr>
          </a:p>
          <a:p>
            <a:r>
              <a:rPr lang="en-US" sz="2000">
                <a:latin typeface="Times New Roman"/>
                <a:cs typeface="Times New Roman"/>
              </a:rPr>
              <a:t>Using quantum annealing, the particles reaching their minimum energy as a classical system coincides with the correct result has been determined.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22420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B646C7-BE11-A6A4-F437-8F25E812E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D1931-F664-C284-41DC-17EB84041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US" sz="4000">
                <a:latin typeface="Times New Roman"/>
                <a:cs typeface="Times New Roman"/>
              </a:rPr>
              <a:t>Safety Measures</a:t>
            </a:r>
            <a:endParaRPr lang="en-US" sz="4000"/>
          </a:p>
        </p:txBody>
      </p:sp>
      <p:pic>
        <p:nvPicPr>
          <p:cNvPr id="4" name="Content Placeholder 3" descr="A computer chip with a blue square on it&#10;&#10;AI-generated content may be incorrect.">
            <a:extLst>
              <a:ext uri="{FF2B5EF4-FFF2-40B4-BE49-F238E27FC236}">
                <a16:creationId xmlns:a16="http://schemas.microsoft.com/office/drawing/2014/main" id="{EB3CE587-06FE-D790-43C3-9F5ED2099C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51" r="12368" b="1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CF4147-2B17-491E-65FF-19B84E805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22288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Times New Roman"/>
                <a:cs typeface="Times New Roman"/>
              </a:rPr>
              <a:t>We must be assured that the particles in our system are behaving in a quantum manner.</a:t>
            </a:r>
            <a:endParaRPr lang="en-US" sz="2000">
              <a:latin typeface="Aptos" panose="020B0004020202020204"/>
              <a:cs typeface="Times New Roman"/>
            </a:endParaRPr>
          </a:p>
          <a:p>
            <a:r>
              <a:rPr lang="en-US" sz="2000">
                <a:latin typeface="Times New Roman"/>
                <a:cs typeface="Times New Roman"/>
              </a:rPr>
              <a:t>The verification systems we can use for this are verification of the Eigen-spectrum using manipulation of annealing speed and measurement of freezeout time.</a:t>
            </a:r>
          </a:p>
        </p:txBody>
      </p:sp>
    </p:spTree>
    <p:extLst>
      <p:ext uri="{BB962C8B-B14F-4D97-AF65-F5344CB8AC3E}">
        <p14:creationId xmlns:p14="http://schemas.microsoft.com/office/powerpoint/2010/main" val="1755942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59D94C-8F99-4BBA-9034-F676DF235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alifornia Fire Map, Update as Chico Park Fire Sparks Evacuation Orders -  Newsweek">
            <a:extLst>
              <a:ext uri="{FF2B5EF4-FFF2-40B4-BE49-F238E27FC236}">
                <a16:creationId xmlns:a16="http://schemas.microsoft.com/office/drawing/2014/main" id="{21E22F70-74B9-8A02-389D-7A16CD049C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504" r="-2" b="5522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5" name="Picture 4" descr="Live California Fire Map and Tracker | Frontline">
            <a:extLst>
              <a:ext uri="{FF2B5EF4-FFF2-40B4-BE49-F238E27FC236}">
                <a16:creationId xmlns:a16="http://schemas.microsoft.com/office/drawing/2014/main" id="{977BAD1E-B889-C32B-B36E-1C98324540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863" r="-2" b="24358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FFCC59-4BA0-9148-D7CF-1C27FBFF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>
            <a:normAutofit/>
          </a:bodyPr>
          <a:lstStyle/>
          <a:p>
            <a:r>
              <a:rPr lang="en-US" sz="3400">
                <a:latin typeface="Times New Roman"/>
                <a:cs typeface="Arial"/>
              </a:rPr>
              <a:t>Future Steps</a:t>
            </a: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F20B27-FF02-33B5-530B-FEF864EF1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latin typeface="Times New Roman"/>
                <a:cs typeface="Times New Roman"/>
              </a:rPr>
              <a:t>Using Artificial Intelligence to collect historical data and refine the quantum solutions is our hybrid that caters of the strengths of both classical and quantum computing. </a:t>
            </a:r>
          </a:p>
          <a:p>
            <a:r>
              <a:rPr lang="en-US" sz="2000">
                <a:latin typeface="Times New Roman"/>
                <a:cs typeface="Times New Roman"/>
              </a:rPr>
              <a:t>Continuously mapping the team-to-fire solution from the quantum system over a map of affected areas  will help fire departments to visualize the resource allocations in real time as an interactive graph.</a:t>
            </a:r>
          </a:p>
        </p:txBody>
      </p:sp>
    </p:spTree>
    <p:extLst>
      <p:ext uri="{BB962C8B-B14F-4D97-AF65-F5344CB8AC3E}">
        <p14:creationId xmlns:p14="http://schemas.microsoft.com/office/powerpoint/2010/main" val="360174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974D8-37DF-2EDC-6434-81A0A0E1A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DB85D-5C28-0B8A-7463-29E3BB6A4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66944" cy="1337755"/>
          </a:xfrm>
        </p:spPr>
        <p:txBody>
          <a:bodyPr/>
          <a:lstStyle/>
          <a:p>
            <a:r>
              <a:rPr lang="en-US"/>
              <a:t>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3AE2B-467C-B236-BC9F-F2A299FB4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1025" y="528716"/>
            <a:ext cx="4882896" cy="5802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b="1">
                <a:latin typeface="Courier New"/>
                <a:cs typeface="Courier New"/>
              </a:rPr>
              <a:t>Ideal Team Assignments:</a:t>
            </a:r>
            <a:endParaRPr lang="en-US" sz="1600" b="1"/>
          </a:p>
          <a:p>
            <a:r>
              <a:rPr lang="en-US" sz="1000">
                <a:latin typeface="Courier New"/>
                <a:cs typeface="Courier New"/>
              </a:rPr>
              <a:t>Team0 → Fire17 (Distance: 7.20 km, Severity: 1.72)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Team0 → Fire7 (Distance: 4.38 km, Severity: 0.41)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Team1 → Fire8 (Distance: 2.34 km, Severity: 1.33)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Team2 → Fire11 (Distance: 5.89 km, Severity: 1.13)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Team3 → Fire15 (Distance: 5.21 km, Severity: 1.36)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Team3 → Fire19 (Distance: 13.45 km, Severity: 1.19)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Team3 → Fire5 (Distance: 12.24 km, Severity: 1.01)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Team4 → Fire1 (Distance: 4.13 km, Severity: 1.21)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Team4 → Fire2 (Distance: 16.22 km, Severity: 0.87)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Team5 → Fire18 (Distance: 3.22 km, Severity: 1.51)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Team5 → Fire3 (Distance: 8.88 km, Severity: 1.63)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Team5 → Fire9 (Distance: 31.98 km, Severity: 0.92)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Team6 → Fire10 (Distance: 18.26 km, Severity: 0.82)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Team6 → Fire12 (Distance: 16.38 km, Severity: 0.26)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Team7 → Fire16 (Distance: 11.26 km, Severity: 0.83)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Team7 → Fire4 (Distance: 14.50 km, Severity: 1.58)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Team7 → Fire6 (Distance: 28.50 km, Severity: 1.27)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Team8 → Fire13 (Distance: 4.55 km, Severity: 1.74)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Team9 → Fire0 (Distance: 8.43 km, Severity: 0.76)</a:t>
            </a:r>
            <a:endParaRPr lang="en-US"/>
          </a:p>
          <a:p>
            <a:r>
              <a:rPr lang="en-US" sz="1000">
                <a:latin typeface="Courier New"/>
                <a:cs typeface="Courier New"/>
              </a:rPr>
              <a:t>Team9 → Fire14 (Distance: 4.07 km, Severity: 1.79)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5" name="Picture 4" descr="A diagram of a diagram&#10;&#10;AI-generated content may be incorrect.">
            <a:extLst>
              <a:ext uri="{FF2B5EF4-FFF2-40B4-BE49-F238E27FC236}">
                <a16:creationId xmlns:a16="http://schemas.microsoft.com/office/drawing/2014/main" id="{7735E829-1025-DB4C-36C2-DEC5F2DE8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48" y="1698688"/>
            <a:ext cx="5943600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46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YQuantum 2025 Team NAP Tahoe Quantum Wildfire Response</vt:lpstr>
      <vt:lpstr>The Solution</vt:lpstr>
      <vt:lpstr>Quadratic Unconstrained Binary Optimization</vt:lpstr>
      <vt:lpstr>Quantum Annealing</vt:lpstr>
      <vt:lpstr>Safety Measures</vt:lpstr>
      <vt:lpstr>Future Steps</vt:lpstr>
      <vt:lpstr>Artificial Intelligence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</cp:revision>
  <dcterms:created xsi:type="dcterms:W3CDTF">2025-04-13T12:03:36Z</dcterms:created>
  <dcterms:modified xsi:type="dcterms:W3CDTF">2025-04-13T16:11:12Z</dcterms:modified>
</cp:coreProperties>
</file>

<file path=docProps/thumbnail.jpeg>
</file>